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ora"/>
      <p:regular r:id="rId7"/>
      <p:bold r:id="rId8"/>
      <p:italic r:id="rId9"/>
      <p:boldItalic r:id="rId10"/>
    </p:embeddedFont>
    <p:embeddedFont>
      <p:font typeface="IBM Plex Mon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Mono-regular.fntdata"/><Relationship Id="rId10" Type="http://schemas.openxmlformats.org/officeDocument/2006/relationships/font" Target="fonts/Lora-boldItalic.fntdata"/><Relationship Id="rId13" Type="http://schemas.openxmlformats.org/officeDocument/2006/relationships/font" Target="fonts/IBMPlexMono-italic.fntdata"/><Relationship Id="rId12" Type="http://schemas.openxmlformats.org/officeDocument/2006/relationships/font" Target="fonts/IBMPlexMon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ora-italic.fntdata"/><Relationship Id="rId14" Type="http://schemas.openxmlformats.org/officeDocument/2006/relationships/font" Target="fonts/IBMPlexMon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ora-regular.fntdata"/><Relationship Id="rId8" Type="http://schemas.openxmlformats.org/officeDocument/2006/relationships/font" Target="fonts/Lor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bee70d3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bee70d3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0200" y="0"/>
            <a:ext cx="9164400" cy="5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0" y="0"/>
            <a:ext cx="9020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IBM Plex Mono"/>
                <a:ea typeface="IBM Plex Mono"/>
                <a:cs typeface="IBM Plex Mono"/>
                <a:sym typeface="IBM Plex Mono"/>
              </a:rPr>
              <a:t>Gestalt principles:</a:t>
            </a:r>
            <a:r>
              <a:rPr b="1" lang="en" sz="2100">
                <a:solidFill>
                  <a:schemeClr val="dk1"/>
                </a:solidFill>
                <a:latin typeface="IBM Plex Mono"/>
                <a:ea typeface="IBM Plex Mono"/>
                <a:cs typeface="IBM Plex Mono"/>
                <a:sym typeface="IBM Plex Mono"/>
              </a:rPr>
              <a:t> activity</a:t>
            </a:r>
            <a:endParaRPr b="1" sz="2100">
              <a:solidFill>
                <a:schemeClr val="dk1"/>
              </a:solidFill>
              <a:latin typeface="IBM Plex Mono"/>
              <a:ea typeface="IBM Plex Mono"/>
              <a:cs typeface="IBM Plex Mono"/>
              <a:sym typeface="IBM Plex Mon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800825" y="916750"/>
            <a:ext cx="305100" cy="30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560075" y="4385400"/>
            <a:ext cx="305100" cy="305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217925" y="1438725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99425" y="1470900"/>
            <a:ext cx="507900" cy="5079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458675" y="2877438"/>
            <a:ext cx="507900" cy="5079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217925" y="785525"/>
            <a:ext cx="507900" cy="507900"/>
          </a:xfrm>
          <a:prstGeom prst="rect">
            <a:avLst/>
          </a:prstGeom>
          <a:solidFill>
            <a:srgbClr val="66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699425" y="2156275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458675" y="2156275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217925" y="2156275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699425" y="2877438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458675" y="1470888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2217925" y="2877438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99425" y="3598600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458675" y="3598600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17925" y="3598600"/>
            <a:ext cx="1267200" cy="1267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4299425" y="1123050"/>
            <a:ext cx="4422900" cy="28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Lora"/>
                <a:ea typeface="Lora"/>
                <a:cs typeface="Lora"/>
                <a:sym typeface="Lora"/>
              </a:rPr>
              <a:t>Use these blocks to build the following:</a:t>
            </a:r>
            <a:endParaRPr sz="1800">
              <a:solidFill>
                <a:schemeClr val="dk2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●"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Proximity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●"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Continuity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●"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Similarity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●"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Symmetry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ora"/>
              <a:buChar char="●"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Closure</a:t>
            </a:r>
            <a:endParaRPr sz="18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Lora"/>
                <a:ea typeface="Lora"/>
                <a:cs typeface="Lora"/>
                <a:sym typeface="Lora"/>
              </a:rPr>
              <a:t>Make one slide per bullet point by copying this slide 5 times.</a:t>
            </a:r>
            <a:endParaRPr sz="1800">
              <a:solidFill>
                <a:schemeClr val="dk2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699425" y="4284000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1458675" y="785525"/>
            <a:ext cx="507900" cy="507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